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77518"/>
            <a:ext cx="12191695" cy="761303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7040880" cy="6858000"/>
          </a:xfrm>
          <a:prstGeom prst="rect">
            <a:avLst/>
          </a:prstGeom>
          <a:solidFill>
            <a:srgbClr val="070D0D"/>
          </a:solidFill>
          <a:ln>
            <a:solidFill>
              <a:srgbClr val="070D0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94360" y="438912"/>
            <a:ext cx="2377440" cy="2743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300" b="1">
                <a:solidFill>
                  <a:srgbClr val="34CF8F"/>
                </a:solidFill>
                <a:latin typeface="Aptos"/>
              </a:defRPr>
            </a:pPr>
            <a:r>
              <a:t>ATALAIASEC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1234440"/>
            <a:ext cx="530352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000" b="1">
                <a:solidFill>
                  <a:srgbClr val="5EC9BF"/>
                </a:solidFill>
                <a:latin typeface="Aptos"/>
              </a:defRPr>
            </a:pPr>
            <a:r>
              <a:t>PROPOSTA COMERCIAL · JULHO 2026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627632"/>
            <a:ext cx="5943600" cy="21031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3400" b="1">
                <a:solidFill>
                  <a:srgbClr val="EFF4F1"/>
                </a:solidFill>
                <a:latin typeface="Aptos"/>
              </a:defRPr>
            </a:pPr>
            <a:r>
              <a:t>Monitorização e</a:t>
            </a:r>
            <a:br/>
            <a:r>
              <a:t>triagem de segurança</a:t>
            </a:r>
            <a:br/>
            <a:r>
              <a:t>gerida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3977639"/>
            <a:ext cx="5394960" cy="6583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700" b="0">
                <a:solidFill>
                  <a:srgbClr val="EFF4F1"/>
                </a:solidFill>
                <a:latin typeface="Aptos"/>
              </a:defRPr>
            </a:pPr>
            <a:r>
              <a:t>Deteção automática contínua, decisão humana e evidência operacional para PMEs.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" y="4983480"/>
            <a:ext cx="5394960" cy="10972"/>
          </a:xfrm>
          <a:prstGeom prst="rect">
            <a:avLst/>
          </a:prstGeom>
          <a:solidFill>
            <a:srgbClr val="364442"/>
          </a:solidFill>
          <a:ln>
            <a:solidFill>
              <a:srgbClr val="3644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4360" y="5230368"/>
            <a:ext cx="1508760" cy="29260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900" b="1">
                <a:solidFill>
                  <a:srgbClr val="EFF4F1"/>
                </a:solidFill>
                <a:latin typeface="Aptos"/>
              </a:defRPr>
            </a:pPr>
            <a:r>
              <a:t>24x7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5559552"/>
            <a:ext cx="1645920" cy="3200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900" b="0">
                <a:solidFill>
                  <a:srgbClr val="9DABA4"/>
                </a:solidFill>
                <a:latin typeface="Aptos"/>
              </a:defRPr>
            </a:pPr>
            <a:r>
              <a:t>deteção automática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468880" y="5230368"/>
            <a:ext cx="1508760" cy="29260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900" b="1">
                <a:solidFill>
                  <a:srgbClr val="EFF4F1"/>
                </a:solidFill>
                <a:latin typeface="Aptos"/>
              </a:defRPr>
            </a:pPr>
            <a:r>
              <a:t>8x5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68880" y="5559552"/>
            <a:ext cx="1645920" cy="3200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900" b="0">
                <a:solidFill>
                  <a:srgbClr val="9DABA4"/>
                </a:solidFill>
                <a:latin typeface="Aptos"/>
              </a:defRPr>
            </a:pPr>
            <a:r>
              <a:t>triagem humana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251960" y="5230368"/>
            <a:ext cx="1508760" cy="29260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900" b="1">
                <a:solidFill>
                  <a:srgbClr val="EFF4F1"/>
                </a:solidFill>
                <a:latin typeface="Aptos"/>
              </a:defRPr>
            </a:pPr>
            <a:r>
              <a:t>30 min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51960" y="5559552"/>
            <a:ext cx="1645920" cy="3200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900" b="0">
                <a:solidFill>
                  <a:srgbClr val="9DABA4"/>
                </a:solidFill>
                <a:latin typeface="Aptos"/>
              </a:defRPr>
            </a:pPr>
            <a:r>
              <a:t>críticos no horário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292840" y="6446520"/>
            <a:ext cx="365760" cy="1828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spcAft>
                <a:spcPts val="0"/>
              </a:spcAft>
              <a:defRPr sz="900" b="1">
                <a:solidFill>
                  <a:srgbClr val="9DABA4"/>
                </a:solidFill>
                <a:latin typeface="Aptos"/>
              </a:defRPr>
            </a:pPr>
            <a: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92422"/>
          </a:solidFill>
          <a:ln>
            <a:solidFill>
              <a:srgbClr val="19242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2011680" cy="2743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200" b="1">
                <a:solidFill>
                  <a:srgbClr val="34CF8F"/>
                </a:solidFill>
                <a:latin typeface="Aptos"/>
              </a:defRPr>
            </a:pPr>
            <a:r>
              <a:t>ATALAIASEC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21040" y="274320"/>
            <a:ext cx="333756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spcAft>
                <a:spcPts val="0"/>
              </a:spcAft>
              <a:defRPr sz="900" b="1">
                <a:solidFill>
                  <a:srgbClr val="9DABA4"/>
                </a:solidFill>
                <a:latin typeface="Aptos"/>
              </a:defRPr>
            </a:pPr>
            <a:r>
              <a:t>PRÓXIMO PASSO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8368"/>
            <a:ext cx="11183112" cy="10972"/>
          </a:xfrm>
          <a:prstGeom prst="rect">
            <a:avLst/>
          </a:prstGeom>
          <a:solidFill>
            <a:srgbClr val="364442"/>
          </a:solidFill>
          <a:ln>
            <a:solidFill>
              <a:srgbClr val="3644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292840" y="6446520"/>
            <a:ext cx="365760" cy="1828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spcAft>
                <a:spcPts val="0"/>
              </a:spcAft>
              <a:defRPr sz="900" b="1">
                <a:solidFill>
                  <a:srgbClr val="9DABA4"/>
                </a:solidFill>
                <a:latin typeface="Aptos"/>
              </a:defRPr>
            </a:pPr>
            <a:r>
              <a:t>10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914400"/>
            <a:ext cx="2194560" cy="2743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000" b="1">
                <a:solidFill>
                  <a:srgbClr val="34CF8F"/>
                </a:solidFill>
                <a:latin typeface="Aptos"/>
              </a:defRPr>
            </a:pPr>
            <a:r>
              <a:t>PRÓXIMO PASSO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1389888"/>
            <a:ext cx="8046720" cy="6858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3300" b="1">
                <a:solidFill>
                  <a:srgbClr val="EFF4F1"/>
                </a:solidFill>
                <a:latin typeface="Aptos"/>
              </a:defRPr>
            </a:pPr>
            <a:r>
              <a:t>Diagnóstico de 30 minutos.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2304288"/>
            <a:ext cx="9052560" cy="82296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800" b="0">
                <a:solidFill>
                  <a:srgbClr val="EFF4F1"/>
                </a:solidFill>
                <a:latin typeface="Aptos"/>
              </a:defRPr>
            </a:pPr>
            <a:r>
              <a:t>Confirmar ativos, fontes, responsáveis, canais, retenção e autoridade de resposta antes de propor tecnologia.</a:t>
            </a:r>
          </a:p>
        </p:txBody>
      </p:sp>
      <p:sp>
        <p:nvSpPr>
          <p:cNvPr id="10" name="Rectangle 9"/>
          <p:cNvSpPr/>
          <p:nvPr/>
        </p:nvSpPr>
        <p:spPr>
          <a:xfrm>
            <a:off x="658368" y="3657600"/>
            <a:ext cx="10881360" cy="10972"/>
          </a:xfrm>
          <a:prstGeom prst="rect">
            <a:avLst/>
          </a:prstGeom>
          <a:solidFill>
            <a:srgbClr val="364442"/>
          </a:solidFill>
          <a:ln>
            <a:solidFill>
              <a:srgbClr val="3644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8368" y="4041648"/>
            <a:ext cx="3657600" cy="36576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2000" b="1">
                <a:solidFill>
                  <a:srgbClr val="34CF8F"/>
                </a:solidFill>
                <a:latin typeface="Aptos"/>
              </a:defRPr>
            </a:pPr>
            <a:r>
              <a:t>atalaiasec.com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8368" y="4526280"/>
            <a:ext cx="4389120" cy="3200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600" b="0">
                <a:solidFill>
                  <a:srgbClr val="EFF4F1"/>
                </a:solidFill>
                <a:latin typeface="Aptos"/>
              </a:defRPr>
            </a:pPr>
            <a:r>
              <a:t>contato@atalaiasec.com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8368" y="5166360"/>
            <a:ext cx="8046720" cy="3200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200" b="0">
                <a:solidFill>
                  <a:srgbClr val="9DABA4"/>
                </a:solidFill>
                <a:latin typeface="Aptos"/>
              </a:defRPr>
            </a:pPr>
            <a:r>
              <a:t>Monitorização e triagem gerida · Portugal · serviço remoto na União Europeia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8368" y="6053328"/>
            <a:ext cx="10698480" cy="2743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900" b="0">
                <a:solidFill>
                  <a:srgbClr val="9DABA4"/>
                </a:solidFill>
                <a:latin typeface="Aptos"/>
              </a:defRPr>
            </a:pPr>
            <a:r>
              <a:t>Esta proposta é indicativa, não certifica conformidade e não autoriza ações em sistemas sem contrato.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292840" y="6446520"/>
            <a:ext cx="365760" cy="1828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spcAft>
                <a:spcPts val="0"/>
              </a:spcAft>
              <a:defRPr sz="900" b="1">
                <a:solidFill>
                  <a:srgbClr val="9DABA4"/>
                </a:solidFill>
                <a:latin typeface="Aptos"/>
              </a:defRPr>
            </a:pPr>
            <a:r>
              <a:t>10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1215"/>
          </a:solidFill>
          <a:ln>
            <a:solidFill>
              <a:srgbClr val="0E121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2011680" cy="2743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200" b="1">
                <a:solidFill>
                  <a:srgbClr val="34CF8F"/>
                </a:solidFill>
                <a:latin typeface="Aptos"/>
              </a:defRPr>
            </a:pPr>
            <a:r>
              <a:t>ATALAIASEC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21040" y="274320"/>
            <a:ext cx="333756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spcAft>
                <a:spcPts val="0"/>
              </a:spcAft>
              <a:defRPr sz="900" b="1">
                <a:solidFill>
                  <a:srgbClr val="9DABA4"/>
                </a:solidFill>
                <a:latin typeface="Aptos"/>
              </a:defRPr>
            </a:pPr>
            <a:r>
              <a:t>VALOR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8368"/>
            <a:ext cx="11183112" cy="10972"/>
          </a:xfrm>
          <a:prstGeom prst="rect">
            <a:avLst/>
          </a:prstGeom>
          <a:solidFill>
            <a:srgbClr val="364442"/>
          </a:solidFill>
          <a:ln>
            <a:solidFill>
              <a:srgbClr val="3644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292840" y="6446520"/>
            <a:ext cx="365760" cy="1828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spcAft>
                <a:spcPts val="0"/>
              </a:spcAft>
              <a:defRPr sz="900" b="1">
                <a:solidFill>
                  <a:srgbClr val="9DABA4"/>
                </a:solidFill>
                <a:latin typeface="Aptos"/>
              </a:defRPr>
            </a:pPr>
            <a:r>
              <a:t>02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960120"/>
            <a:ext cx="5303520" cy="2743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000" b="1">
                <a:solidFill>
                  <a:srgbClr val="5EC9BF"/>
                </a:solidFill>
                <a:latin typeface="Aptos"/>
              </a:defRPr>
            </a:pPr>
            <a:r>
              <a:t>O PROBLEMA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1307592"/>
            <a:ext cx="10881360" cy="10058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3000" b="1">
                <a:solidFill>
                  <a:srgbClr val="EFF4F1"/>
                </a:solidFill>
                <a:latin typeface="Aptos"/>
              </a:defRPr>
            </a:pPr>
            <a:r>
              <a:t>Ter alertas não é ter capacidade operacional.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2286000"/>
            <a:ext cx="10424160" cy="59436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500" b="0">
                <a:solidFill>
                  <a:srgbClr val="9DABA4"/>
                </a:solidFill>
                <a:latin typeface="Aptos"/>
              </a:defRPr>
            </a:pPr>
            <a:r>
              <a:t>A empresa compra uma rotina de decisão, não um conjunto de containers.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3081528"/>
            <a:ext cx="41148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100" b="1">
                <a:solidFill>
                  <a:srgbClr val="34CF8F"/>
                </a:solidFill>
                <a:latin typeface="Aptos"/>
              </a:defRPr>
            </a:pPr>
            <a:r>
              <a:t>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43000" y="2971800"/>
            <a:ext cx="2148840" cy="3200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700" b="1">
                <a:solidFill>
                  <a:srgbClr val="EFF4F1"/>
                </a:solidFill>
                <a:latin typeface="Aptos"/>
              </a:defRPr>
            </a:pPr>
            <a:r>
              <a:t>Sinais sem dono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4720" y="2971800"/>
            <a:ext cx="3246120" cy="3200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400" b="0">
                <a:solidFill>
                  <a:srgbClr val="9DABA4"/>
                </a:solidFill>
                <a:latin typeface="Aptos"/>
              </a:defRPr>
            </a:pPr>
            <a:r>
              <a:t>Eventos dispersos e ruído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12280" y="2971800"/>
            <a:ext cx="411480" cy="3200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ctr">
              <a:spcAft>
                <a:spcPts val="0"/>
              </a:spcAft>
              <a:defRPr sz="1800" b="1">
                <a:solidFill>
                  <a:srgbClr val="34CF8F"/>
                </a:solidFill>
                <a:latin typeface="Aptos"/>
              </a:defRPr>
            </a:pPr>
            <a:r>
              <a:t>→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60920" y="2971800"/>
            <a:ext cx="4069080" cy="4572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400" b="1">
                <a:solidFill>
                  <a:srgbClr val="EFF4F1"/>
                </a:solidFill>
                <a:latin typeface="Aptos"/>
              </a:defRPr>
            </a:pPr>
            <a:r>
              <a:t>Fila única com prazo e responsável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143000" y="3593592"/>
            <a:ext cx="10287000" cy="10972"/>
          </a:xfrm>
          <a:prstGeom prst="rect">
            <a:avLst/>
          </a:prstGeom>
          <a:solidFill>
            <a:srgbClr val="364442"/>
          </a:solidFill>
          <a:ln>
            <a:solidFill>
              <a:srgbClr val="3644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" y="4105656"/>
            <a:ext cx="41148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100" b="1">
                <a:solidFill>
                  <a:srgbClr val="34CF8F"/>
                </a:solidFill>
                <a:latin typeface="Aptos"/>
              </a:defRPr>
            </a:pPr>
            <a:r>
              <a:t>02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43000" y="3995928"/>
            <a:ext cx="2148840" cy="3200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700" b="1">
                <a:solidFill>
                  <a:srgbClr val="EFF4F1"/>
                </a:solidFill>
                <a:latin typeface="Aptos"/>
              </a:defRPr>
            </a:pPr>
            <a:r>
              <a:t>Decisão tardia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74720" y="3995928"/>
            <a:ext cx="3246120" cy="3200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400" b="0">
                <a:solidFill>
                  <a:srgbClr val="9DABA4"/>
                </a:solidFill>
                <a:latin typeface="Aptos"/>
              </a:defRPr>
            </a:pPr>
            <a:r>
              <a:t>Email sem contexto suficiente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12280" y="3995928"/>
            <a:ext cx="411480" cy="3200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ctr">
              <a:spcAft>
                <a:spcPts val="0"/>
              </a:spcAft>
              <a:defRPr sz="1800" b="1">
                <a:solidFill>
                  <a:srgbClr val="34CF8F"/>
                </a:solidFill>
                <a:latin typeface="Aptos"/>
              </a:defRPr>
            </a:pPr>
            <a:r>
              <a:t>→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60920" y="3995928"/>
            <a:ext cx="4069080" cy="4572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400" b="1">
                <a:solidFill>
                  <a:srgbClr val="EFF4F1"/>
                </a:solidFill>
                <a:latin typeface="Aptos"/>
              </a:defRPr>
            </a:pPr>
            <a:r>
              <a:t>Validação, prioridade e recomendação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143000" y="4617720"/>
            <a:ext cx="10287000" cy="10972"/>
          </a:xfrm>
          <a:prstGeom prst="rect">
            <a:avLst/>
          </a:prstGeom>
          <a:solidFill>
            <a:srgbClr val="364442"/>
          </a:solidFill>
          <a:ln>
            <a:solidFill>
              <a:srgbClr val="3644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0080" y="5129784"/>
            <a:ext cx="41148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100" b="1">
                <a:solidFill>
                  <a:srgbClr val="34CF8F"/>
                </a:solidFill>
                <a:latin typeface="Aptos"/>
              </a:defRPr>
            </a:pPr>
            <a:r>
              <a:t>03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43000" y="5020056"/>
            <a:ext cx="2148840" cy="3200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700" b="1">
                <a:solidFill>
                  <a:srgbClr val="EFF4F1"/>
                </a:solidFill>
                <a:latin typeface="Aptos"/>
              </a:defRPr>
            </a:pPr>
            <a:r>
              <a:t>Sem prova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474720" y="5020056"/>
            <a:ext cx="3246120" cy="3200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400" b="0">
                <a:solidFill>
                  <a:srgbClr val="9DABA4"/>
                </a:solidFill>
                <a:latin typeface="Aptos"/>
              </a:defRPr>
            </a:pPr>
            <a:r>
              <a:t>Ações e omissões não ficam registadas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12280" y="5020056"/>
            <a:ext cx="411480" cy="3200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ctr">
              <a:spcAft>
                <a:spcPts val="0"/>
              </a:spcAft>
              <a:defRPr sz="1800" b="1">
                <a:solidFill>
                  <a:srgbClr val="34CF8F"/>
                </a:solidFill>
                <a:latin typeface="Aptos"/>
              </a:defRPr>
            </a:pPr>
            <a:r>
              <a:t>→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60920" y="5020056"/>
            <a:ext cx="4069080" cy="4572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400" b="1">
                <a:solidFill>
                  <a:srgbClr val="EFF4F1"/>
                </a:solidFill>
                <a:latin typeface="Aptos"/>
              </a:defRPr>
            </a:pPr>
            <a:r>
              <a:t>Cronologia auditável e relatório mensal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143000" y="5641848"/>
            <a:ext cx="10287000" cy="10972"/>
          </a:xfrm>
          <a:prstGeom prst="rect">
            <a:avLst/>
          </a:prstGeom>
          <a:solidFill>
            <a:srgbClr val="364442"/>
          </a:solidFill>
          <a:ln>
            <a:solidFill>
              <a:srgbClr val="3644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1215"/>
          </a:solidFill>
          <a:ln>
            <a:solidFill>
              <a:srgbClr val="0E121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2011680" cy="2743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200" b="1">
                <a:solidFill>
                  <a:srgbClr val="34CF8F"/>
                </a:solidFill>
                <a:latin typeface="Aptos"/>
              </a:defRPr>
            </a:pPr>
            <a:r>
              <a:t>ATALAIASEC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21040" y="274320"/>
            <a:ext cx="333756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spcAft>
                <a:spcPts val="0"/>
              </a:spcAft>
              <a:defRPr sz="900" b="1">
                <a:solidFill>
                  <a:srgbClr val="9DABA4"/>
                </a:solidFill>
                <a:latin typeface="Aptos"/>
              </a:defRPr>
            </a:pPr>
            <a:r>
              <a:t>SERVIÇO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8368"/>
            <a:ext cx="11183112" cy="10972"/>
          </a:xfrm>
          <a:prstGeom prst="rect">
            <a:avLst/>
          </a:prstGeom>
          <a:solidFill>
            <a:srgbClr val="364442"/>
          </a:solidFill>
          <a:ln>
            <a:solidFill>
              <a:srgbClr val="3644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292840" y="6446520"/>
            <a:ext cx="365760" cy="1828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spcAft>
                <a:spcPts val="0"/>
              </a:spcAft>
              <a:defRPr sz="900" b="1">
                <a:solidFill>
                  <a:srgbClr val="9DABA4"/>
                </a:solidFill>
                <a:latin typeface="Aptos"/>
              </a:defRPr>
            </a:pPr>
            <a:r>
              <a:t>03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960120"/>
            <a:ext cx="5303520" cy="2743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000" b="1">
                <a:solidFill>
                  <a:srgbClr val="5EC9BF"/>
                </a:solidFill>
                <a:latin typeface="Aptos"/>
              </a:defRPr>
            </a:pPr>
            <a:r>
              <a:t>FLUXO GERIDO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1307592"/>
            <a:ext cx="10881360" cy="10058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3000" b="1">
                <a:solidFill>
                  <a:srgbClr val="EFF4F1"/>
                </a:solidFill>
                <a:latin typeface="Aptos"/>
              </a:defRPr>
            </a:pPr>
            <a:r>
              <a:t>Do evento à decisão acionável.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2286000"/>
            <a:ext cx="10424160" cy="59436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500" b="0">
                <a:solidFill>
                  <a:srgbClr val="9DABA4"/>
                </a:solidFill>
                <a:latin typeface="Aptos"/>
              </a:defRPr>
            </a:pPr>
            <a:r>
              <a:t>Cada etapa tem estado, identidade, prazo e evidência.</a:t>
            </a:r>
          </a:p>
        </p:txBody>
      </p:sp>
      <p:sp>
        <p:nvSpPr>
          <p:cNvPr id="10" name="Rectangle 9"/>
          <p:cNvSpPr/>
          <p:nvPr/>
        </p:nvSpPr>
        <p:spPr>
          <a:xfrm>
            <a:off x="566928" y="2971800"/>
            <a:ext cx="2578608" cy="2514600"/>
          </a:xfrm>
          <a:prstGeom prst="rect">
            <a:avLst/>
          </a:prstGeom>
          <a:solidFill>
            <a:srgbClr val="141C1F"/>
          </a:solidFill>
          <a:ln>
            <a:solidFill>
              <a:srgbClr val="3644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95528" y="3218688"/>
            <a:ext cx="457200" cy="2743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100" b="1">
                <a:solidFill>
                  <a:srgbClr val="34CF8F"/>
                </a:solidFill>
                <a:latin typeface="Aptos"/>
              </a:defRPr>
            </a:pPr>
            <a:r>
              <a:t>01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5528" y="3675887"/>
            <a:ext cx="2057400" cy="3200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2000" b="1">
                <a:solidFill>
                  <a:srgbClr val="EFF4F1"/>
                </a:solidFill>
                <a:latin typeface="Aptos"/>
              </a:defRPr>
            </a:pPr>
            <a:r>
              <a:t>Recolher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5528" y="4224528"/>
            <a:ext cx="2057400" cy="9601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300" b="0">
                <a:solidFill>
                  <a:srgbClr val="9DABA4"/>
                </a:solidFill>
                <a:latin typeface="Aptos"/>
              </a:defRPr>
            </a:pPr>
            <a:r>
              <a:t>Endpoints, servidores, rede e fontes acordadas.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401568" y="2971800"/>
            <a:ext cx="2578608" cy="2514600"/>
          </a:xfrm>
          <a:prstGeom prst="rect">
            <a:avLst/>
          </a:prstGeom>
          <a:solidFill>
            <a:srgbClr val="141C1F"/>
          </a:solidFill>
          <a:ln>
            <a:solidFill>
              <a:srgbClr val="3644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630168" y="3218688"/>
            <a:ext cx="457200" cy="2743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100" b="1">
                <a:solidFill>
                  <a:srgbClr val="34CF8F"/>
                </a:solidFill>
                <a:latin typeface="Aptos"/>
              </a:defRPr>
            </a:pPr>
            <a:r>
              <a:t>02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30168" y="3675887"/>
            <a:ext cx="2057400" cy="3200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2000" b="1">
                <a:solidFill>
                  <a:srgbClr val="EFF4F1"/>
                </a:solidFill>
                <a:latin typeface="Aptos"/>
              </a:defRPr>
            </a:pPr>
            <a:r>
              <a:t>Detetar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630168" y="4224528"/>
            <a:ext cx="2057400" cy="9601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300" b="0">
                <a:solidFill>
                  <a:srgbClr val="9DABA4"/>
                </a:solidFill>
                <a:latin typeface="Aptos"/>
              </a:defRPr>
            </a:pPr>
            <a:r>
              <a:t>Wazuh correlaciona; a fila durável evita trabalho perdido.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236208" y="2971800"/>
            <a:ext cx="2578608" cy="2514600"/>
          </a:xfrm>
          <a:prstGeom prst="rect">
            <a:avLst/>
          </a:prstGeom>
          <a:solidFill>
            <a:srgbClr val="141C1F"/>
          </a:solidFill>
          <a:ln>
            <a:solidFill>
              <a:srgbClr val="3644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64808" y="3218688"/>
            <a:ext cx="457200" cy="2743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100" b="1">
                <a:solidFill>
                  <a:srgbClr val="34CF8F"/>
                </a:solidFill>
                <a:latin typeface="Aptos"/>
              </a:defRPr>
            </a:pPr>
            <a:r>
              <a:t>03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64808" y="3675887"/>
            <a:ext cx="2057400" cy="3200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2000" b="1">
                <a:solidFill>
                  <a:srgbClr val="EFF4F1"/>
                </a:solidFill>
                <a:latin typeface="Aptos"/>
              </a:defRPr>
            </a:pPr>
            <a:r>
              <a:t>Validar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64808" y="4224528"/>
            <a:ext cx="2057400" cy="9601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300" b="0">
                <a:solidFill>
                  <a:srgbClr val="9DABA4"/>
                </a:solidFill>
                <a:latin typeface="Aptos"/>
              </a:defRPr>
            </a:pPr>
            <a:r>
              <a:t>O analista confirma contexto, severidade e disposição.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9070848" y="2971800"/>
            <a:ext cx="2578608" cy="2514600"/>
          </a:xfrm>
          <a:prstGeom prst="rect">
            <a:avLst/>
          </a:prstGeom>
          <a:solidFill>
            <a:srgbClr val="141C1F"/>
          </a:solidFill>
          <a:ln>
            <a:solidFill>
              <a:srgbClr val="3644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299448" y="3218688"/>
            <a:ext cx="457200" cy="2743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100" b="1">
                <a:solidFill>
                  <a:srgbClr val="34CF8F"/>
                </a:solidFill>
                <a:latin typeface="Aptos"/>
              </a:defRPr>
            </a:pPr>
            <a:r>
              <a:t>04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299448" y="3675887"/>
            <a:ext cx="2057400" cy="3200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2000" b="1">
                <a:solidFill>
                  <a:srgbClr val="EFF4F1"/>
                </a:solidFill>
                <a:latin typeface="Aptos"/>
              </a:defRPr>
            </a:pPr>
            <a:r>
              <a:t>Escalar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299448" y="4224528"/>
            <a:ext cx="2057400" cy="9601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300" b="0">
                <a:solidFill>
                  <a:srgbClr val="9DABA4"/>
                </a:solidFill>
                <a:latin typeface="Aptos"/>
              </a:defRPr>
            </a:pPr>
            <a:r>
              <a:t>Contacto, recomendação, caso e relatório ficam registados.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6928" y="5870448"/>
            <a:ext cx="10972800" cy="3200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300" b="1">
                <a:solidFill>
                  <a:srgbClr val="5EC9BF"/>
                </a:solidFill>
                <a:latin typeface="Aptos"/>
              </a:defRPr>
            </a:pPr>
            <a:r>
              <a:t>IA opcional e assistiva: nunca reduz o risco mínimo nem executa contenção.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1215"/>
          </a:solidFill>
          <a:ln>
            <a:solidFill>
              <a:srgbClr val="0E121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2011680" cy="2743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200" b="1">
                <a:solidFill>
                  <a:srgbClr val="34CF8F"/>
                </a:solidFill>
                <a:latin typeface="Aptos"/>
              </a:defRPr>
            </a:pPr>
            <a:r>
              <a:t>ATALAIASEC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21040" y="274320"/>
            <a:ext cx="333756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spcAft>
                <a:spcPts val="0"/>
              </a:spcAft>
              <a:defRPr sz="900" b="1">
                <a:solidFill>
                  <a:srgbClr val="9DABA4"/>
                </a:solidFill>
                <a:latin typeface="Aptos"/>
              </a:defRPr>
            </a:pPr>
            <a:r>
              <a:t>COBERTURA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8368"/>
            <a:ext cx="11183112" cy="10972"/>
          </a:xfrm>
          <a:prstGeom prst="rect">
            <a:avLst/>
          </a:prstGeom>
          <a:solidFill>
            <a:srgbClr val="364442"/>
          </a:solidFill>
          <a:ln>
            <a:solidFill>
              <a:srgbClr val="3644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292840" y="6446520"/>
            <a:ext cx="365760" cy="1828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spcAft>
                <a:spcPts val="0"/>
              </a:spcAft>
              <a:defRPr sz="900" b="1">
                <a:solidFill>
                  <a:srgbClr val="9DABA4"/>
                </a:solidFill>
                <a:latin typeface="Aptos"/>
              </a:defRPr>
            </a:pPr>
            <a:r>
              <a:t>04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960120"/>
            <a:ext cx="5303520" cy="2743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000" b="1">
                <a:solidFill>
                  <a:srgbClr val="5EC9BF"/>
                </a:solidFill>
                <a:latin typeface="Aptos"/>
              </a:defRPr>
            </a:pPr>
            <a:r>
              <a:t>COBERTURA SEM AMBIGUIDADES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1307592"/>
            <a:ext cx="10881360" cy="10058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3000" b="1">
                <a:solidFill>
                  <a:srgbClr val="EFF4F1"/>
                </a:solidFill>
                <a:latin typeface="Aptos"/>
              </a:defRPr>
            </a:pPr>
            <a:r>
              <a:t>Automação contínua. Pessoas onde há julgamento.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2514600"/>
            <a:ext cx="5440680" cy="2011680"/>
          </a:xfrm>
          <a:prstGeom prst="rect">
            <a:avLst/>
          </a:prstGeom>
          <a:solidFill>
            <a:srgbClr val="192422"/>
          </a:solidFill>
          <a:ln>
            <a:solidFill>
              <a:srgbClr val="3644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2761488"/>
            <a:ext cx="1828800" cy="5029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3100" b="1">
                <a:solidFill>
                  <a:srgbClr val="34CF8F"/>
                </a:solidFill>
                <a:latin typeface="Aptos"/>
              </a:defRPr>
            </a:pPr>
            <a:r>
              <a:t>24x7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3337560"/>
            <a:ext cx="1828800" cy="3200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500" b="1">
                <a:solidFill>
                  <a:srgbClr val="EFF4F1"/>
                </a:solidFill>
                <a:latin typeface="Aptos"/>
              </a:defRPr>
            </a:pPr>
            <a:r>
              <a:t>Tecnologia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14600" y="2761488"/>
            <a:ext cx="3017520" cy="1417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spcAft>
                <a:spcPts val="700"/>
              </a:spcAft>
              <a:defRPr sz="1300">
                <a:solidFill>
                  <a:srgbClr val="9DABA4"/>
                </a:solidFill>
                <a:latin typeface="Aptos"/>
              </a:defRPr>
            </a:pPr>
            <a:r>
              <a:t>▪  recolha e correlação</a:t>
            </a:r>
          </a:p>
          <a:p>
            <a:pPr>
              <a:spcAft>
                <a:spcPts val="700"/>
              </a:spcAft>
              <a:defRPr sz="1300">
                <a:solidFill>
                  <a:srgbClr val="9DABA4"/>
                </a:solidFill>
                <a:latin typeface="Aptos"/>
              </a:defRPr>
            </a:pPr>
            <a:r>
              <a:t>▪  saúde e falhas</a:t>
            </a:r>
          </a:p>
          <a:p>
            <a:pPr>
              <a:spcAft>
                <a:spcPts val="700"/>
              </a:spcAft>
              <a:defRPr sz="1300">
                <a:solidFill>
                  <a:srgbClr val="9DABA4"/>
                </a:solidFill>
                <a:latin typeface="Aptos"/>
              </a:defRPr>
            </a:pPr>
            <a:r>
              <a:t>▪  aviso automático por validar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199632" y="2514600"/>
            <a:ext cx="5440680" cy="2011680"/>
          </a:xfrm>
          <a:prstGeom prst="rect">
            <a:avLst/>
          </a:prstGeom>
          <a:solidFill>
            <a:srgbClr val="141C1F"/>
          </a:solidFill>
          <a:ln>
            <a:solidFill>
              <a:srgbClr val="3644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92240" y="2761488"/>
            <a:ext cx="1828800" cy="5029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3100" b="1">
                <a:solidFill>
                  <a:srgbClr val="5EC9BF"/>
                </a:solidFill>
                <a:latin typeface="Aptos"/>
              </a:defRPr>
            </a:pPr>
            <a:r>
              <a:t>8x5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3337560"/>
            <a:ext cx="1828800" cy="3200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500" b="1">
                <a:solidFill>
                  <a:srgbClr val="EFF4F1"/>
                </a:solidFill>
                <a:latin typeface="Aptos"/>
              </a:defRPr>
            </a:pPr>
            <a:r>
              <a:t>Analista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183879" y="2761488"/>
            <a:ext cx="3017520" cy="1417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spcAft>
                <a:spcPts val="700"/>
              </a:spcAft>
              <a:defRPr sz="1300">
                <a:solidFill>
                  <a:srgbClr val="9DABA4"/>
                </a:solidFill>
                <a:latin typeface="Aptos"/>
              </a:defRPr>
            </a:pPr>
            <a:r>
              <a:t>▪  crítico: até 30 min</a:t>
            </a:r>
          </a:p>
          <a:p>
            <a:pPr>
              <a:spcAft>
                <a:spcPts val="700"/>
              </a:spcAft>
              <a:defRPr sz="1300">
                <a:solidFill>
                  <a:srgbClr val="9DABA4"/>
                </a:solidFill>
                <a:latin typeface="Aptos"/>
              </a:defRPr>
            </a:pPr>
            <a:r>
              <a:t>▪  médio: até 4 horas</a:t>
            </a:r>
          </a:p>
          <a:p>
            <a:pPr>
              <a:spcAft>
                <a:spcPts val="700"/>
              </a:spcAft>
              <a:defRPr sz="1300">
                <a:solidFill>
                  <a:srgbClr val="9DABA4"/>
                </a:solidFill>
                <a:latin typeface="Aptos"/>
              </a:defRPr>
            </a:pPr>
            <a:r>
              <a:t>▪  disposição e escalamento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66928" y="4846320"/>
            <a:ext cx="11064240" cy="987552"/>
          </a:xfrm>
          <a:prstGeom prst="rect">
            <a:avLst/>
          </a:prstGeom>
          <a:solidFill>
            <a:srgbClr val="2A2216"/>
          </a:solidFill>
          <a:ln>
            <a:solidFill>
              <a:srgbClr val="7457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68680" y="5138928"/>
            <a:ext cx="2011680" cy="2743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200" b="1">
                <a:solidFill>
                  <a:srgbClr val="EBBE63"/>
                </a:solidFill>
                <a:latin typeface="Aptos"/>
              </a:defRPr>
            </a:pPr>
            <a:r>
              <a:t>Fora do pacote base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880360" y="5065776"/>
            <a:ext cx="8321040" cy="4572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400" b="0">
                <a:solidFill>
                  <a:srgbClr val="EFF4F1"/>
                </a:solidFill>
                <a:latin typeface="Aptos"/>
              </a:defRPr>
            </a:pPr>
            <a:r>
              <a:t>Humano 24x7, on-call, contenção, forense e recuperação exigem plano, autorização e preço próprios.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1215"/>
          </a:solidFill>
          <a:ln>
            <a:solidFill>
              <a:srgbClr val="0E121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2011680" cy="2743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200" b="1">
                <a:solidFill>
                  <a:srgbClr val="34CF8F"/>
                </a:solidFill>
                <a:latin typeface="Aptos"/>
              </a:defRPr>
            </a:pPr>
            <a:r>
              <a:t>ATALAIASEC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21040" y="274320"/>
            <a:ext cx="333756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spcAft>
                <a:spcPts val="0"/>
              </a:spcAft>
              <a:defRPr sz="900" b="1">
                <a:solidFill>
                  <a:srgbClr val="9DABA4"/>
                </a:solidFill>
                <a:latin typeface="Aptos"/>
              </a:defRPr>
            </a:pPr>
            <a:r>
              <a:t>BACKOFFICE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8368"/>
            <a:ext cx="11183112" cy="10972"/>
          </a:xfrm>
          <a:prstGeom prst="rect">
            <a:avLst/>
          </a:prstGeom>
          <a:solidFill>
            <a:srgbClr val="364442"/>
          </a:solidFill>
          <a:ln>
            <a:solidFill>
              <a:srgbClr val="3644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292840" y="6446520"/>
            <a:ext cx="365760" cy="1828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spcAft>
                <a:spcPts val="0"/>
              </a:spcAft>
              <a:defRPr sz="900" b="1">
                <a:solidFill>
                  <a:srgbClr val="9DABA4"/>
                </a:solidFill>
                <a:latin typeface="Aptos"/>
              </a:defRPr>
            </a:pPr>
            <a:r>
              <a:t>05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987552"/>
            <a:ext cx="3108960" cy="2743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000" b="1">
                <a:solidFill>
                  <a:srgbClr val="5EC9BF"/>
                </a:solidFill>
                <a:latin typeface="Aptos"/>
              </a:defRPr>
            </a:pPr>
            <a:r>
              <a:t>OPERAÇÃO VISÍVEL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1353312"/>
            <a:ext cx="3749039" cy="9144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2800" b="1">
                <a:solidFill>
                  <a:srgbClr val="EFF4F1"/>
                </a:solidFill>
                <a:latin typeface="Aptos"/>
              </a:defRPr>
            </a:pPr>
            <a:r>
              <a:t>Um backoffice para operar e provar.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2743200"/>
            <a:ext cx="338328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spcAft>
                <a:spcPts val="900"/>
              </a:spcAft>
              <a:defRPr sz="1500">
                <a:solidFill>
                  <a:srgbClr val="9DABA4"/>
                </a:solidFill>
                <a:latin typeface="Aptos"/>
              </a:defRPr>
            </a:pPr>
            <a:r>
              <a:t>▪  fila e SLA</a:t>
            </a:r>
          </a:p>
          <a:p>
            <a:pPr>
              <a:spcAft>
                <a:spcPts val="900"/>
              </a:spcAft>
              <a:defRPr sz="1500">
                <a:solidFill>
                  <a:srgbClr val="9DABA4"/>
                </a:solidFill>
                <a:latin typeface="Aptos"/>
              </a:defRPr>
            </a:pPr>
            <a:r>
              <a:t>▪  decisão humana</a:t>
            </a:r>
          </a:p>
          <a:p>
            <a:pPr>
              <a:spcAft>
                <a:spcPts val="900"/>
              </a:spcAft>
              <a:defRPr sz="1500">
                <a:solidFill>
                  <a:srgbClr val="9DABA4"/>
                </a:solidFill>
                <a:latin typeface="Aptos"/>
              </a:defRPr>
            </a:pPr>
            <a:r>
              <a:t>▪  leads e prontidão</a:t>
            </a:r>
          </a:p>
          <a:p>
            <a:pPr>
              <a:spcAft>
                <a:spcPts val="900"/>
              </a:spcAft>
              <a:defRPr sz="1500">
                <a:solidFill>
                  <a:srgbClr val="9DABA4"/>
                </a:solidFill>
                <a:latin typeface="Aptos"/>
              </a:defRPr>
            </a:pPr>
            <a:r>
              <a:t>▪  auditoria individual</a:t>
            </a:r>
          </a:p>
          <a:p>
            <a:pPr>
              <a:spcAft>
                <a:spcPts val="900"/>
              </a:spcAft>
              <a:defRPr sz="1500">
                <a:solidFill>
                  <a:srgbClr val="9DABA4"/>
                </a:solidFill>
                <a:latin typeface="Aptos"/>
              </a:defRPr>
            </a:pPr>
            <a:r>
              <a:t>▪  relatório mensal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6928" y="5532120"/>
            <a:ext cx="3474720" cy="5029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100" b="1">
                <a:solidFill>
                  <a:srgbClr val="34CF8F"/>
                </a:solidFill>
                <a:latin typeface="Aptos"/>
              </a:defRPr>
            </a:pPr>
            <a:r>
              <a:t>A área de gestão é restrita ao grupo admins.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160520" y="987552"/>
            <a:ext cx="7452360" cy="5193792"/>
          </a:xfrm>
          <a:prstGeom prst="rect">
            <a:avLst/>
          </a:prstGeom>
          <a:solidFill>
            <a:srgbClr val="141C1F"/>
          </a:solidFill>
          <a:ln>
            <a:solidFill>
              <a:srgbClr val="3644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backoffice-previe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5968" y="1124712"/>
            <a:ext cx="7141464" cy="495604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1215"/>
          </a:solidFill>
          <a:ln>
            <a:solidFill>
              <a:srgbClr val="0E121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2011680" cy="2743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200" b="1">
                <a:solidFill>
                  <a:srgbClr val="34CF8F"/>
                </a:solidFill>
                <a:latin typeface="Aptos"/>
              </a:defRPr>
            </a:pPr>
            <a:r>
              <a:t>ATALAIASEC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21040" y="274320"/>
            <a:ext cx="333756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spcAft>
                <a:spcPts val="0"/>
              </a:spcAft>
              <a:defRPr sz="900" b="1">
                <a:solidFill>
                  <a:srgbClr val="9DABA4"/>
                </a:solidFill>
                <a:latin typeface="Aptos"/>
              </a:defRPr>
            </a:pPr>
            <a:r>
              <a:t>ARQUITETURA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8368"/>
            <a:ext cx="11183112" cy="10972"/>
          </a:xfrm>
          <a:prstGeom prst="rect">
            <a:avLst/>
          </a:prstGeom>
          <a:solidFill>
            <a:srgbClr val="364442"/>
          </a:solidFill>
          <a:ln>
            <a:solidFill>
              <a:srgbClr val="3644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292840" y="6446520"/>
            <a:ext cx="365760" cy="1828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spcAft>
                <a:spcPts val="0"/>
              </a:spcAft>
              <a:defRPr sz="900" b="1">
                <a:solidFill>
                  <a:srgbClr val="9DABA4"/>
                </a:solidFill>
                <a:latin typeface="Aptos"/>
              </a:defRPr>
            </a:pPr>
            <a:r>
              <a:t>06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960120"/>
            <a:ext cx="5303520" cy="2743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000" b="1">
                <a:solidFill>
                  <a:srgbClr val="5EC9BF"/>
                </a:solidFill>
                <a:latin typeface="Aptos"/>
              </a:defRPr>
            </a:pPr>
            <a:r>
              <a:t>PLATAFORMA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1307592"/>
            <a:ext cx="10881360" cy="10058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3000" b="1">
                <a:solidFill>
                  <a:srgbClr val="EFF4F1"/>
                </a:solidFill>
                <a:latin typeface="Aptos"/>
              </a:defRPr>
            </a:pPr>
            <a:r>
              <a:t>Componentes abertos, operação controlada.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2286000"/>
            <a:ext cx="10424160" cy="59436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500" b="0">
                <a:solidFill>
                  <a:srgbClr val="9DABA4"/>
                </a:solidFill>
                <a:latin typeface="Aptos"/>
              </a:defRPr>
            </a:pPr>
            <a:r>
              <a:t>Prometheus/Grafana/Loki observam a plataforma; Nagios e Zabbix entram apenas como fontes existentes do cliente.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502920" y="2971800"/>
            <a:ext cx="1965960" cy="1417320"/>
          </a:xfrm>
          <a:prstGeom prst="rect">
            <a:avLst/>
          </a:prstGeom>
          <a:solidFill>
            <a:srgbClr val="141C1F"/>
          </a:solidFill>
          <a:ln>
            <a:solidFill>
              <a:srgbClr val="3644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67512" y="3200400"/>
            <a:ext cx="164592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900" b="1">
                <a:solidFill>
                  <a:srgbClr val="34CF8F"/>
                </a:solidFill>
                <a:latin typeface="Aptos"/>
              </a:defRPr>
            </a:pPr>
            <a:r>
              <a:t>FONTES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7512" y="3584448"/>
            <a:ext cx="1645920" cy="6583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400" b="1">
                <a:solidFill>
                  <a:srgbClr val="EFF4F1"/>
                </a:solidFill>
                <a:latin typeface="Aptos"/>
              </a:defRPr>
            </a:pPr>
            <a:r>
              <a:t>Endpoints</a:t>
            </a:r>
            <a:br/>
            <a:r>
              <a:t>Servidores</a:t>
            </a:r>
            <a:br/>
            <a:r>
              <a:t>Rede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96312" y="3493008"/>
            <a:ext cx="320040" cy="2743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ctr">
              <a:spcAft>
                <a:spcPts val="0"/>
              </a:spcAft>
              <a:defRPr sz="1800" b="1">
                <a:solidFill>
                  <a:srgbClr val="5EC9BF"/>
                </a:solidFill>
                <a:latin typeface="Aptos"/>
              </a:defRPr>
            </a:pPr>
            <a:r>
              <a:t>→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834639" y="2971800"/>
            <a:ext cx="1965960" cy="1417320"/>
          </a:xfrm>
          <a:prstGeom prst="rect">
            <a:avLst/>
          </a:prstGeom>
          <a:solidFill>
            <a:srgbClr val="141C1F"/>
          </a:solidFill>
          <a:ln>
            <a:solidFill>
              <a:srgbClr val="3644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999232" y="3200400"/>
            <a:ext cx="164592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900" b="1">
                <a:solidFill>
                  <a:srgbClr val="34CF8F"/>
                </a:solidFill>
                <a:latin typeface="Aptos"/>
              </a:defRPr>
            </a:pPr>
            <a:r>
              <a:t>DETEÇÃO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99232" y="3584448"/>
            <a:ext cx="1645920" cy="6583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400" b="1">
                <a:solidFill>
                  <a:srgbClr val="EFF4F1"/>
                </a:solidFill>
                <a:latin typeface="Aptos"/>
              </a:defRPr>
            </a:pPr>
            <a:r>
              <a:t>Wazuh</a:t>
            </a:r>
            <a:br/>
            <a:r>
              <a:t>Regras</a:t>
            </a:r>
            <a:br/>
            <a:r>
              <a:t>Syslog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28031" y="3493008"/>
            <a:ext cx="320040" cy="2743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ctr">
              <a:spcAft>
                <a:spcPts val="0"/>
              </a:spcAft>
              <a:defRPr sz="1800" b="1">
                <a:solidFill>
                  <a:srgbClr val="5EC9BF"/>
                </a:solidFill>
                <a:latin typeface="Aptos"/>
              </a:defRPr>
            </a:pPr>
            <a:r>
              <a:t>→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166359" y="2971800"/>
            <a:ext cx="1965960" cy="1417320"/>
          </a:xfrm>
          <a:prstGeom prst="rect">
            <a:avLst/>
          </a:prstGeom>
          <a:solidFill>
            <a:srgbClr val="141C1F"/>
          </a:solidFill>
          <a:ln>
            <a:solidFill>
              <a:srgbClr val="3644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330951" y="3200400"/>
            <a:ext cx="164592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900" b="1">
                <a:solidFill>
                  <a:srgbClr val="34CF8F"/>
                </a:solidFill>
                <a:latin typeface="Aptos"/>
              </a:defRPr>
            </a:pPr>
            <a:r>
              <a:t>FILA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330951" y="3584448"/>
            <a:ext cx="1645920" cy="6583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400" b="1">
                <a:solidFill>
                  <a:srgbClr val="EFF4F1"/>
                </a:solidFill>
                <a:latin typeface="Aptos"/>
              </a:defRPr>
            </a:pPr>
            <a:r>
              <a:t>API</a:t>
            </a:r>
            <a:br/>
            <a:r>
              <a:t>PostgreSQL</a:t>
            </a:r>
            <a:br/>
            <a:r>
              <a:t>Redis/RQ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159752" y="3493008"/>
            <a:ext cx="320040" cy="2743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ctr">
              <a:spcAft>
                <a:spcPts val="0"/>
              </a:spcAft>
              <a:defRPr sz="1800" b="1">
                <a:solidFill>
                  <a:srgbClr val="5EC9BF"/>
                </a:solidFill>
                <a:latin typeface="Aptos"/>
              </a:defRPr>
            </a:pPr>
            <a:r>
              <a:t>→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498079" y="2971800"/>
            <a:ext cx="1965960" cy="1417320"/>
          </a:xfrm>
          <a:prstGeom prst="rect">
            <a:avLst/>
          </a:prstGeom>
          <a:solidFill>
            <a:srgbClr val="141C1F"/>
          </a:solidFill>
          <a:ln>
            <a:solidFill>
              <a:srgbClr val="3644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662671" y="3200400"/>
            <a:ext cx="164592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900" b="1">
                <a:solidFill>
                  <a:srgbClr val="34CF8F"/>
                </a:solidFill>
                <a:latin typeface="Aptos"/>
              </a:defRPr>
            </a:pPr>
            <a:r>
              <a:t>DECISÃO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662671" y="3584448"/>
            <a:ext cx="1645920" cy="6583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400" b="1">
                <a:solidFill>
                  <a:srgbClr val="EFF4F1"/>
                </a:solidFill>
                <a:latin typeface="Aptos"/>
              </a:defRPr>
            </a:pPr>
            <a:r>
              <a:t>Analista</a:t>
            </a:r>
            <a:br/>
            <a:r>
              <a:t>Caso</a:t>
            </a:r>
            <a:br/>
            <a:r>
              <a:t>Escalamento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491472" y="3493008"/>
            <a:ext cx="320040" cy="2743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ctr">
              <a:spcAft>
                <a:spcPts val="0"/>
              </a:spcAft>
              <a:defRPr sz="1800" b="1">
                <a:solidFill>
                  <a:srgbClr val="5EC9BF"/>
                </a:solidFill>
                <a:latin typeface="Aptos"/>
              </a:defRPr>
            </a:pPr>
            <a:r>
              <a:t>→</a:t>
            </a:r>
          </a:p>
        </p:txBody>
      </p:sp>
      <p:sp>
        <p:nvSpPr>
          <p:cNvPr id="26" name="Rectangle 25"/>
          <p:cNvSpPr/>
          <p:nvPr/>
        </p:nvSpPr>
        <p:spPr>
          <a:xfrm>
            <a:off x="9829800" y="2971800"/>
            <a:ext cx="1965960" cy="1417320"/>
          </a:xfrm>
          <a:prstGeom prst="rect">
            <a:avLst/>
          </a:prstGeom>
          <a:solidFill>
            <a:srgbClr val="141C1F"/>
          </a:solidFill>
          <a:ln>
            <a:solidFill>
              <a:srgbClr val="3644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994392" y="3200400"/>
            <a:ext cx="164592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900" b="1">
                <a:solidFill>
                  <a:srgbClr val="34CF8F"/>
                </a:solidFill>
                <a:latin typeface="Aptos"/>
              </a:defRPr>
            </a:pPr>
            <a:r>
              <a:t>EVIDÊNCIA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994392" y="3584448"/>
            <a:ext cx="1645920" cy="658368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400" b="1">
                <a:solidFill>
                  <a:srgbClr val="EFF4F1"/>
                </a:solidFill>
                <a:latin typeface="Aptos"/>
              </a:defRPr>
            </a:pPr>
            <a:r>
              <a:t>Auditoria</a:t>
            </a:r>
            <a:br/>
            <a:r>
              <a:t>Relatório</a:t>
            </a:r>
            <a:br/>
            <a:r>
              <a:t>Métricas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02920" y="4846320"/>
            <a:ext cx="11109960" cy="868680"/>
          </a:xfrm>
          <a:prstGeom prst="rect">
            <a:avLst/>
          </a:prstGeom>
          <a:solidFill>
            <a:srgbClr val="192422"/>
          </a:solidFill>
          <a:ln>
            <a:solidFill>
              <a:srgbClr val="3644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49808" y="5148072"/>
            <a:ext cx="1645920" cy="219456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900" b="1">
                <a:solidFill>
                  <a:srgbClr val="5EC9BF"/>
                </a:solidFill>
                <a:latin typeface="Aptos"/>
              </a:defRPr>
            </a:pPr>
            <a:r>
              <a:t>OBSERVABILIDADE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423160" y="5056632"/>
            <a:ext cx="8686800" cy="36576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500" b="1">
                <a:solidFill>
                  <a:srgbClr val="EFF4F1"/>
                </a:solidFill>
                <a:latin typeface="Aptos"/>
              </a:defRPr>
            </a:pPr>
            <a:r>
              <a:t>Prometheus  ·  Grafana  ·  Loki  ·  Alloy  ·  Alertmanager  ·  exporters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1215"/>
          </a:solidFill>
          <a:ln>
            <a:solidFill>
              <a:srgbClr val="0E121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2011680" cy="2743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200" b="1">
                <a:solidFill>
                  <a:srgbClr val="34CF8F"/>
                </a:solidFill>
                <a:latin typeface="Aptos"/>
              </a:defRPr>
            </a:pPr>
            <a:r>
              <a:t>ATALAIASEC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21040" y="274320"/>
            <a:ext cx="333756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spcAft>
                <a:spcPts val="0"/>
              </a:spcAft>
              <a:defRPr sz="900" b="1">
                <a:solidFill>
                  <a:srgbClr val="9DABA4"/>
                </a:solidFill>
                <a:latin typeface="Aptos"/>
              </a:defRPr>
            </a:pPr>
            <a:r>
              <a:t>CONFIANÇA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8368"/>
            <a:ext cx="11183112" cy="10972"/>
          </a:xfrm>
          <a:prstGeom prst="rect">
            <a:avLst/>
          </a:prstGeom>
          <a:solidFill>
            <a:srgbClr val="364442"/>
          </a:solidFill>
          <a:ln>
            <a:solidFill>
              <a:srgbClr val="3644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292840" y="6446520"/>
            <a:ext cx="365760" cy="1828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spcAft>
                <a:spcPts val="0"/>
              </a:spcAft>
              <a:defRPr sz="900" b="1">
                <a:solidFill>
                  <a:srgbClr val="9DABA4"/>
                </a:solidFill>
                <a:latin typeface="Aptos"/>
              </a:defRPr>
            </a:pPr>
            <a:r>
              <a:t>07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960120"/>
            <a:ext cx="5303520" cy="2743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000" b="1">
                <a:solidFill>
                  <a:srgbClr val="5EC9BF"/>
                </a:solidFill>
                <a:latin typeface="Aptos"/>
              </a:defRPr>
            </a:pPr>
            <a:r>
              <a:t>CONTROLOS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1307592"/>
            <a:ext cx="10881360" cy="10058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3000" b="1">
                <a:solidFill>
                  <a:srgbClr val="EFF4F1"/>
                </a:solidFill>
                <a:latin typeface="Aptos"/>
              </a:defRPr>
            </a:pPr>
            <a:r>
              <a:t>Segurança e limites fazem parte da proposta.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2514600"/>
            <a:ext cx="5394960" cy="2880360"/>
          </a:xfrm>
          <a:prstGeom prst="rect">
            <a:avLst/>
          </a:prstGeom>
          <a:solidFill>
            <a:srgbClr val="141C1F"/>
          </a:solidFill>
          <a:ln>
            <a:solidFill>
              <a:srgbClr val="3644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2816352"/>
            <a:ext cx="1828800" cy="2743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000" b="1">
                <a:solidFill>
                  <a:srgbClr val="34CF8F"/>
                </a:solidFill>
                <a:latin typeface="Aptos"/>
              </a:defRPr>
            </a:pPr>
            <a:r>
              <a:t>IMPLEMENTADO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3246120"/>
            <a:ext cx="4572000" cy="187451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spcAft>
                <a:spcPts val="800"/>
              </a:spcAft>
              <a:defRPr sz="1400">
                <a:solidFill>
                  <a:srgbClr val="EFF4F1"/>
                </a:solidFill>
                <a:latin typeface="Aptos"/>
              </a:defRPr>
            </a:pPr>
            <a:r>
              <a:t>▪  SSO, TOTP/MFA e grupos</a:t>
            </a:r>
          </a:p>
          <a:p>
            <a:pPr>
              <a:spcAft>
                <a:spcPts val="800"/>
              </a:spcAft>
              <a:defRPr sz="1400">
                <a:solidFill>
                  <a:srgbClr val="EFF4F1"/>
                </a:solidFill>
                <a:latin typeface="Aptos"/>
              </a:defRPr>
            </a:pPr>
            <a:r>
              <a:t>▪  webhook assinado e deduplicado</a:t>
            </a:r>
          </a:p>
          <a:p>
            <a:pPr>
              <a:spcAft>
                <a:spcPts val="800"/>
              </a:spcAft>
              <a:defRPr sz="1400">
                <a:solidFill>
                  <a:srgbClr val="EFF4F1"/>
                </a:solidFill>
                <a:latin typeface="Aptos"/>
              </a:defRPr>
            </a:pPr>
            <a:r>
              <a:t>▪  segredos fora do Git</a:t>
            </a:r>
          </a:p>
          <a:p>
            <a:pPr>
              <a:spcAft>
                <a:spcPts val="800"/>
              </a:spcAft>
              <a:defRPr sz="1400">
                <a:solidFill>
                  <a:srgbClr val="EFF4F1"/>
                </a:solidFill>
                <a:latin typeface="Aptos"/>
              </a:defRPr>
            </a:pPr>
            <a:r>
              <a:t>▪  fila persistente e retries</a:t>
            </a:r>
          </a:p>
          <a:p>
            <a:pPr>
              <a:spcAft>
                <a:spcPts val="800"/>
              </a:spcAft>
              <a:defRPr sz="1400">
                <a:solidFill>
                  <a:srgbClr val="EFF4F1"/>
                </a:solidFill>
                <a:latin typeface="Aptos"/>
              </a:defRPr>
            </a:pPr>
            <a:r>
              <a:t>▪  auditoria por identidade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9632" y="2514600"/>
            <a:ext cx="5394960" cy="2880360"/>
          </a:xfrm>
          <a:prstGeom prst="rect">
            <a:avLst/>
          </a:prstGeom>
          <a:solidFill>
            <a:srgbClr val="221D17"/>
          </a:solidFill>
          <a:ln>
            <a:solidFill>
              <a:srgbClr val="674E2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92240" y="2816352"/>
            <a:ext cx="2377440" cy="2743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000" b="1">
                <a:solidFill>
                  <a:srgbClr val="EBBE63"/>
                </a:solidFill>
                <a:latin typeface="Aptos"/>
              </a:defRPr>
            </a:pPr>
            <a:r>
              <a:t>LIMITES EXPLÍCITOS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92240" y="3246120"/>
            <a:ext cx="4572000" cy="187451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spcAft>
                <a:spcPts val="800"/>
              </a:spcAft>
              <a:defRPr sz="1400">
                <a:solidFill>
                  <a:srgbClr val="EFF4F1"/>
                </a:solidFill>
                <a:latin typeface="Aptos"/>
              </a:defRPr>
            </a:pPr>
            <a:r>
              <a:t>▪  sem contenção automática</a:t>
            </a:r>
          </a:p>
          <a:p>
            <a:pPr>
              <a:spcAft>
                <a:spcPts val="800"/>
              </a:spcAft>
              <a:defRPr sz="1400">
                <a:solidFill>
                  <a:srgbClr val="EFF4F1"/>
                </a:solidFill>
                <a:latin typeface="Aptos"/>
              </a:defRPr>
            </a:pPr>
            <a:r>
              <a:t>▪  IA desligada por omissão</a:t>
            </a:r>
          </a:p>
          <a:p>
            <a:pPr>
              <a:spcAft>
                <a:spcPts val="800"/>
              </a:spcAft>
              <a:defRPr sz="1400">
                <a:solidFill>
                  <a:srgbClr val="EFF4F1"/>
                </a:solidFill>
                <a:latin typeface="Aptos"/>
              </a:defRPr>
            </a:pPr>
            <a:r>
              <a:t>▪  TheHive só com licença confirmada</a:t>
            </a:r>
          </a:p>
          <a:p>
            <a:pPr>
              <a:spcAft>
                <a:spcPts val="800"/>
              </a:spcAft>
              <a:defRPr sz="1400">
                <a:solidFill>
                  <a:srgbClr val="EFF4F1"/>
                </a:solidFill>
                <a:latin typeface="Aptos"/>
              </a:defRPr>
            </a:pPr>
            <a:r>
              <a:t>▪  stack por cliente</a:t>
            </a:r>
          </a:p>
          <a:p>
            <a:pPr>
              <a:spcAft>
                <a:spcPts val="800"/>
              </a:spcAft>
              <a:defRPr sz="1400">
                <a:solidFill>
                  <a:srgbClr val="EFF4F1"/>
                </a:solidFill>
                <a:latin typeface="Aptos"/>
              </a:defRPr>
            </a:pPr>
            <a:r>
              <a:t>▪  liberação comercial bloqueada por gate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1215"/>
          </a:solidFill>
          <a:ln>
            <a:solidFill>
              <a:srgbClr val="0E121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2011680" cy="2743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200" b="1">
                <a:solidFill>
                  <a:srgbClr val="34CF8F"/>
                </a:solidFill>
                <a:latin typeface="Aptos"/>
              </a:defRPr>
            </a:pPr>
            <a:r>
              <a:t>ATALAIASEC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21040" y="274320"/>
            <a:ext cx="333756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spcAft>
                <a:spcPts val="0"/>
              </a:spcAft>
              <a:defRPr sz="900" b="1">
                <a:solidFill>
                  <a:srgbClr val="9DABA4"/>
                </a:solidFill>
                <a:latin typeface="Aptos"/>
              </a:defRPr>
            </a:pPr>
            <a:r>
              <a:t>INVESTIMENTO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8368"/>
            <a:ext cx="11183112" cy="10972"/>
          </a:xfrm>
          <a:prstGeom prst="rect">
            <a:avLst/>
          </a:prstGeom>
          <a:solidFill>
            <a:srgbClr val="364442"/>
          </a:solidFill>
          <a:ln>
            <a:solidFill>
              <a:srgbClr val="3644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292840" y="6446520"/>
            <a:ext cx="365760" cy="1828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spcAft>
                <a:spcPts val="0"/>
              </a:spcAft>
              <a:defRPr sz="900" b="1">
                <a:solidFill>
                  <a:srgbClr val="9DABA4"/>
                </a:solidFill>
                <a:latin typeface="Aptos"/>
              </a:defRPr>
            </a:pPr>
            <a:r>
              <a:t>08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960120"/>
            <a:ext cx="5303520" cy="2743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000" b="1">
                <a:solidFill>
                  <a:srgbClr val="5EC9BF"/>
                </a:solidFill>
                <a:latin typeface="Aptos"/>
              </a:defRPr>
            </a:pPr>
            <a:r>
              <a:t>PREÇO DE REFERÊNCIA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1307592"/>
            <a:ext cx="10881360" cy="10058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3000" b="1">
                <a:solidFill>
                  <a:srgbClr val="EFF4F1"/>
                </a:solidFill>
                <a:latin typeface="Aptos"/>
              </a:defRPr>
            </a:pPr>
            <a:r>
              <a:t>Começar pequeno, medir custo real.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2286000"/>
            <a:ext cx="10424160" cy="59436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500" b="0">
                <a:solidFill>
                  <a:srgbClr val="9DABA4"/>
                </a:solidFill>
                <a:latin typeface="Aptos"/>
              </a:defRPr>
            </a:pPr>
            <a:r>
              <a:t>Valores sem IVA; cloud, retenção elevada, canais e licenças são discriminados à parte.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566928" y="2880360"/>
            <a:ext cx="3429000" cy="2514600"/>
          </a:xfrm>
          <a:prstGeom prst="rect">
            <a:avLst/>
          </a:prstGeom>
          <a:solidFill>
            <a:srgbClr val="141C1F"/>
          </a:solidFill>
          <a:ln>
            <a:solidFill>
              <a:srgbClr val="34CF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13816" y="3136392"/>
            <a:ext cx="283464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900" b="1">
                <a:solidFill>
                  <a:srgbClr val="34CF8F"/>
                </a:solidFill>
                <a:latin typeface="Aptos"/>
              </a:defRPr>
            </a:pPr>
            <a:r>
              <a:t>SERVIÇO GERIDO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3816" y="3502152"/>
            <a:ext cx="2834640" cy="3200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700" b="1">
                <a:solidFill>
                  <a:srgbClr val="EFF4F1"/>
                </a:solidFill>
                <a:latin typeface="Aptos"/>
              </a:defRPr>
            </a:pPr>
            <a:r>
              <a:t>Essencial 8x5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3816" y="4050791"/>
            <a:ext cx="2148840" cy="5029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2900" b="1">
                <a:solidFill>
                  <a:srgbClr val="EFF4F1"/>
                </a:solidFill>
                <a:latin typeface="Aptos"/>
              </a:defRPr>
            </a:pPr>
            <a:r>
              <a:t>490 €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98648" y="4261104"/>
            <a:ext cx="68580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000" b="0">
                <a:solidFill>
                  <a:srgbClr val="9DABA4"/>
                </a:solidFill>
                <a:latin typeface="Aptos"/>
              </a:defRPr>
            </a:pPr>
            <a:r>
              <a:t>/mês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3816" y="4773168"/>
            <a:ext cx="2788920" cy="4572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100" b="0">
                <a:solidFill>
                  <a:srgbClr val="9DABA4"/>
                </a:solidFill>
                <a:latin typeface="Aptos"/>
              </a:defRPr>
            </a:pPr>
            <a:r>
              <a:t>até 10 equipamentos</a:t>
            </a:r>
            <a:br/>
            <a:r>
              <a:t>+8 €/equipamento/mês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297680" y="2880360"/>
            <a:ext cx="3429000" cy="2514600"/>
          </a:xfrm>
          <a:prstGeom prst="rect">
            <a:avLst/>
          </a:prstGeom>
          <a:solidFill>
            <a:srgbClr val="141C1F"/>
          </a:solidFill>
          <a:ln>
            <a:solidFill>
              <a:srgbClr val="5EC9B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544568" y="3136392"/>
            <a:ext cx="283464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900" b="1">
                <a:solidFill>
                  <a:srgbClr val="5EC9BF"/>
                </a:solidFill>
                <a:latin typeface="Aptos"/>
              </a:defRPr>
            </a:pPr>
            <a:r>
              <a:t>ONBOARDING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44568" y="3502152"/>
            <a:ext cx="2834640" cy="3200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700" b="1">
                <a:solidFill>
                  <a:srgbClr val="EFF4F1"/>
                </a:solidFill>
                <a:latin typeface="Aptos"/>
              </a:defRPr>
            </a:pPr>
            <a:r>
              <a:t>Implementação inicial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44568" y="4050791"/>
            <a:ext cx="2148840" cy="5029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2900" b="1">
                <a:solidFill>
                  <a:srgbClr val="EFF4F1"/>
                </a:solidFill>
                <a:latin typeface="Aptos"/>
              </a:defRPr>
            </a:pPr>
            <a:r>
              <a:t>1.500 €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629400" y="4261104"/>
            <a:ext cx="68580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000" b="0">
                <a:solidFill>
                  <a:srgbClr val="9DABA4"/>
                </a:solidFill>
                <a:latin typeface="Aptos"/>
              </a:defRPr>
            </a:pPr>
            <a:r>
              <a:t>desde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44568" y="4773168"/>
            <a:ext cx="2788920" cy="4572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100" b="0">
                <a:solidFill>
                  <a:srgbClr val="9DABA4"/>
                </a:solidFill>
                <a:latin typeface="Aptos"/>
              </a:defRPr>
            </a:pPr>
            <a:r>
              <a:t>descoberta, hardening,</a:t>
            </a:r>
            <a:br/>
            <a:r>
              <a:t>tuning, runbook e aceitação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028431" y="2880360"/>
            <a:ext cx="3429000" cy="2514600"/>
          </a:xfrm>
          <a:prstGeom prst="rect">
            <a:avLst/>
          </a:prstGeom>
          <a:solidFill>
            <a:srgbClr val="141C1F"/>
          </a:solidFill>
          <a:ln>
            <a:solidFill>
              <a:srgbClr val="EBBE6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275319" y="3136392"/>
            <a:ext cx="283464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900" b="1">
                <a:solidFill>
                  <a:srgbClr val="EBBE63"/>
                </a:solidFill>
                <a:latin typeface="Aptos"/>
              </a:defRPr>
            </a:pPr>
            <a:r>
              <a:t>SOB ATIVAÇÃO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75319" y="3502152"/>
            <a:ext cx="2834640" cy="3200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700" b="1">
                <a:solidFill>
                  <a:srgbClr val="EFF4F1"/>
                </a:solidFill>
                <a:latin typeface="Aptos"/>
              </a:defRPr>
            </a:pPr>
            <a:r>
              <a:t>Resposta a incidentes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275319" y="4050791"/>
            <a:ext cx="2148840" cy="5029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2900" b="1">
                <a:solidFill>
                  <a:srgbClr val="EFF4F1"/>
                </a:solidFill>
                <a:latin typeface="Aptos"/>
              </a:defRPr>
            </a:pPr>
            <a:r>
              <a:t>95 €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360151" y="4261104"/>
            <a:ext cx="68580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000" b="0">
                <a:solidFill>
                  <a:srgbClr val="9DABA4"/>
                </a:solidFill>
                <a:latin typeface="Aptos"/>
              </a:defRPr>
            </a:pPr>
            <a:r>
              <a:t>/hora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75319" y="4773168"/>
            <a:ext cx="2788920" cy="4572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100" b="0">
                <a:solidFill>
                  <a:srgbClr val="9DABA4"/>
                </a:solidFill>
                <a:latin typeface="Aptos"/>
              </a:defRPr>
            </a:pPr>
            <a:r>
              <a:t>autorização, âmbito e</a:t>
            </a:r>
            <a:br/>
            <a:r>
              <a:t>disponibilidade contratada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66928" y="5806440"/>
            <a:ext cx="10972800" cy="3200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200" b="1">
                <a:solidFill>
                  <a:srgbClr val="5EC9BF"/>
                </a:solidFill>
                <a:latin typeface="Aptos"/>
              </a:defRPr>
            </a:pPr>
            <a:r>
              <a:t>Meta de margem recorrente: ≥65%. O preço final depende da descoberta e do volume de eventos.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1215"/>
          </a:solidFill>
          <a:ln>
            <a:solidFill>
              <a:srgbClr val="0E121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56032"/>
            <a:ext cx="2011680" cy="2743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200" b="1">
                <a:solidFill>
                  <a:srgbClr val="34CF8F"/>
                </a:solidFill>
                <a:latin typeface="Aptos"/>
              </a:defRPr>
            </a:pPr>
            <a:r>
              <a:t>ATALAIASEC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21040" y="274320"/>
            <a:ext cx="333756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spcAft>
                <a:spcPts val="0"/>
              </a:spcAft>
              <a:defRPr sz="900" b="1">
                <a:solidFill>
                  <a:srgbClr val="9DABA4"/>
                </a:solidFill>
                <a:latin typeface="Aptos"/>
              </a:defRPr>
            </a:pPr>
            <a:r>
              <a:t>PILOTO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658368"/>
            <a:ext cx="11183112" cy="10972"/>
          </a:xfrm>
          <a:prstGeom prst="rect">
            <a:avLst/>
          </a:prstGeom>
          <a:solidFill>
            <a:srgbClr val="364442"/>
          </a:solidFill>
          <a:ln>
            <a:solidFill>
              <a:srgbClr val="3644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292840" y="6446520"/>
            <a:ext cx="365760" cy="18288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r">
              <a:spcAft>
                <a:spcPts val="0"/>
              </a:spcAft>
              <a:defRPr sz="900" b="1">
                <a:solidFill>
                  <a:srgbClr val="9DABA4"/>
                </a:solidFill>
                <a:latin typeface="Aptos"/>
              </a:defRPr>
            </a:pPr>
            <a:r>
              <a:t>09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960120"/>
            <a:ext cx="5303520" cy="27432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000" b="1">
                <a:solidFill>
                  <a:srgbClr val="5EC9BF"/>
                </a:solidFill>
                <a:latin typeface="Aptos"/>
              </a:defRPr>
            </a:pPr>
            <a:r>
              <a:t>PRIMEIRO CONTRATO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1307592"/>
            <a:ext cx="10881360" cy="10058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3000" b="1">
                <a:solidFill>
                  <a:srgbClr val="EFF4F1"/>
                </a:solidFill>
                <a:latin typeface="Aptos"/>
              </a:defRPr>
            </a:pPr>
            <a:r>
              <a:t>Piloto pago de 30 dias.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2286000"/>
            <a:ext cx="10424160" cy="59436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500" b="0">
                <a:solidFill>
                  <a:srgbClr val="9DABA4"/>
                </a:solidFill>
                <a:latin typeface="Aptos"/>
              </a:defRPr>
            </a:pPr>
            <a:r>
              <a:t>Cinco a dez ativos, âmbito escrito e critérios objetivos de saída.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1792" y="2953512"/>
            <a:ext cx="114300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900" b="1">
                <a:solidFill>
                  <a:srgbClr val="34CF8F"/>
                </a:solidFill>
                <a:latin typeface="Aptos"/>
              </a:defRPr>
            </a:pPr>
            <a:r>
              <a:t>SEMANA 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74519" y="2880360"/>
            <a:ext cx="1554480" cy="3200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600" b="1">
                <a:solidFill>
                  <a:srgbClr val="EFF4F1"/>
                </a:solidFill>
                <a:latin typeface="Aptos"/>
              </a:defRPr>
            </a:pPr>
            <a:r>
              <a:t>Descoberta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20440" y="2880360"/>
            <a:ext cx="7818120" cy="4389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400" b="0">
                <a:solidFill>
                  <a:srgbClr val="9DABA4"/>
                </a:solidFill>
                <a:latin typeface="Aptos"/>
              </a:defRPr>
            </a:pPr>
            <a:r>
              <a:t>Ativos, fontes, contactos, criticidade e teste de alerta.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874519" y="3401568"/>
            <a:ext cx="9464040" cy="10972"/>
          </a:xfrm>
          <a:prstGeom prst="rect">
            <a:avLst/>
          </a:prstGeom>
          <a:solidFill>
            <a:srgbClr val="364442"/>
          </a:solidFill>
          <a:ln>
            <a:solidFill>
              <a:srgbClr val="3644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21792" y="3712463"/>
            <a:ext cx="114300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900" b="1">
                <a:solidFill>
                  <a:srgbClr val="34CF8F"/>
                </a:solidFill>
                <a:latin typeface="Aptos"/>
              </a:defRPr>
            </a:pPr>
            <a:r>
              <a:t>SEMANA 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74519" y="3639312"/>
            <a:ext cx="1554480" cy="3200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600" b="1">
                <a:solidFill>
                  <a:srgbClr val="EFF4F1"/>
                </a:solidFill>
                <a:latin typeface="Aptos"/>
              </a:defRPr>
            </a:pPr>
            <a:r>
              <a:t>Operar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20440" y="3639312"/>
            <a:ext cx="7818120" cy="4389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400" b="0">
                <a:solidFill>
                  <a:srgbClr val="9DABA4"/>
                </a:solidFill>
                <a:latin typeface="Aptos"/>
              </a:defRPr>
            </a:pPr>
            <a:r>
              <a:t>Cobertura, ruído, falhas e esforço humano medidos.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874519" y="4160520"/>
            <a:ext cx="9464040" cy="10972"/>
          </a:xfrm>
          <a:prstGeom prst="rect">
            <a:avLst/>
          </a:prstGeom>
          <a:solidFill>
            <a:srgbClr val="364442"/>
          </a:solidFill>
          <a:ln>
            <a:solidFill>
              <a:srgbClr val="3644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21792" y="4471416"/>
            <a:ext cx="114300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900" b="1">
                <a:solidFill>
                  <a:srgbClr val="34CF8F"/>
                </a:solidFill>
                <a:latin typeface="Aptos"/>
              </a:defRPr>
            </a:pPr>
            <a:r>
              <a:t>SEMANA 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874519" y="4398264"/>
            <a:ext cx="1554480" cy="3200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600" b="1">
                <a:solidFill>
                  <a:srgbClr val="EFF4F1"/>
                </a:solidFill>
                <a:latin typeface="Aptos"/>
              </a:defRPr>
            </a:pPr>
            <a:r>
              <a:t>Ajustar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520440" y="4398264"/>
            <a:ext cx="7818120" cy="4389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400" b="0">
                <a:solidFill>
                  <a:srgbClr val="9DABA4"/>
                </a:solidFill>
                <a:latin typeface="Aptos"/>
              </a:defRPr>
            </a:pPr>
            <a:r>
              <a:t>Tuning, runbook, canais e responsabilidades confirmados.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874519" y="4919472"/>
            <a:ext cx="9464040" cy="10972"/>
          </a:xfrm>
          <a:prstGeom prst="rect">
            <a:avLst/>
          </a:prstGeom>
          <a:solidFill>
            <a:srgbClr val="364442"/>
          </a:solidFill>
          <a:ln>
            <a:solidFill>
              <a:srgbClr val="3644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21792" y="5230368"/>
            <a:ext cx="1143000" cy="22860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900" b="1">
                <a:solidFill>
                  <a:srgbClr val="34CF8F"/>
                </a:solidFill>
                <a:latin typeface="Aptos"/>
              </a:defRPr>
            </a:pPr>
            <a:r>
              <a:t>SEMANA 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874519" y="5157216"/>
            <a:ext cx="1554480" cy="3200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600" b="1">
                <a:solidFill>
                  <a:srgbClr val="EFF4F1"/>
                </a:solidFill>
                <a:latin typeface="Aptos"/>
              </a:defRPr>
            </a:pPr>
            <a:r>
              <a:t>Decidir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520440" y="5157216"/>
            <a:ext cx="7818120" cy="438912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400" b="0">
                <a:solidFill>
                  <a:srgbClr val="9DABA4"/>
                </a:solidFill>
                <a:latin typeface="Aptos"/>
              </a:defRPr>
            </a:pPr>
            <a:r>
              <a:t>Relatório, custos reais e proposta recorrente.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874519" y="5678424"/>
            <a:ext cx="9464040" cy="10972"/>
          </a:xfrm>
          <a:prstGeom prst="rect">
            <a:avLst/>
          </a:prstGeom>
          <a:solidFill>
            <a:srgbClr val="364442"/>
          </a:solidFill>
          <a:ln>
            <a:solidFill>
              <a:srgbClr val="3644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21792" y="5989320"/>
            <a:ext cx="10789920" cy="320040"/>
          </a:xfrm>
          <a:prstGeom prst="rect">
            <a:avLst/>
          </a:prstGeom>
          <a:noFill/>
        </p:spPr>
        <p:txBody>
          <a:bodyPr wrap="none" lIns="0" rIns="0" tIns="0" bIns="0" anchor="t">
            <a:spAutoFit/>
          </a:bodyPr>
          <a:lstStyle/>
          <a:p>
            <a:pPr algn="l">
              <a:spcAft>
                <a:spcPts val="0"/>
              </a:spcAft>
              <a:defRPr sz="1200" b="1">
                <a:solidFill>
                  <a:srgbClr val="5EC9BF"/>
                </a:solidFill>
                <a:latin typeface="Aptos"/>
              </a:defRPr>
            </a:pPr>
            <a:r>
              <a:t>Critérios: fontes ativas, contacto crítico testado, decisões auditadas e relatório entregue.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AtalaiaSec - Proposta comercial</dc:title>
  <dc:subject>Monitorização e triagem de segurança gerida</dc:subject>
  <dc:creator>AtalaiaSec</dc:creator>
  <cp:keywords>cibersegurança, monitorização, triagem, Wazuh, PME</cp:keywords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